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Slides/notesSlide2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_rels/notesSlide26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7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6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7.tif" ContentType="image/tiff"/>
  <Override PartName="/ppt/media/image1.png" ContentType="image/png"/>
  <Override PartName="/ppt/media/image8.tif" ContentType="image/tiff"/>
  <Override PartName="/ppt/media/image2.png" ContentType="image/png"/>
  <Override PartName="/ppt/media/image9.tif" ContentType="image/tiff"/>
  <Override PartName="/ppt/media/image3.png" ContentType="image/png"/>
  <Override PartName="/ppt/media/image4.png" ContentType="image/png"/>
  <Override PartName="/ppt/media/image5.tif" ContentType="image/tiff"/>
  <Override PartName="/ppt/media/image6.tif" ContentType="image/tiff"/>
  <Override PartName="/ppt/media/image30.png" ContentType="image/png"/>
  <Override PartName="/ppt/media/image10.tif" ContentType="image/tiff"/>
  <Override PartName="/ppt/media/image11.tif" ContentType="image/tiff"/>
  <Override PartName="/ppt/media/image32.png" ContentType="image/png"/>
  <Override PartName="/ppt/media/image12.tif" ContentType="image/tiff"/>
  <Override PartName="/ppt/media/image33.png" ContentType="image/png"/>
  <Override PartName="/ppt/media/image13.tif" ContentType="image/tiff"/>
  <Override PartName="/ppt/media/image14.tif" ContentType="image/tiff"/>
  <Override PartName="/ppt/media/image15.tif" ContentType="image/tiff"/>
  <Override PartName="/ppt/media/image16.tif" ContentType="image/tiff"/>
  <Override PartName="/ppt/media/image17.tif" ContentType="image/tiff"/>
  <Override PartName="/ppt/media/image18.tif" ContentType="image/tiff"/>
  <Override PartName="/ppt/media/image19.tif" ContentType="image/tiff"/>
  <Override PartName="/ppt/media/image20.tif" ContentType="image/tiff"/>
  <Override PartName="/ppt/media/image21.tif" ContentType="image/tiff"/>
  <Override PartName="/ppt/media/image22.tif" ContentType="image/tiff"/>
  <Override PartName="/ppt/media/image23.tif" ContentType="image/tiff"/>
  <Override PartName="/ppt/media/image24.tif" ContentType="image/tiff"/>
  <Override PartName="/ppt/media/image25.tif" ContentType="image/tiff"/>
  <Override PartName="/ppt/media/image26.tif" ContentType="image/tiff"/>
  <Override PartName="/ppt/media/image27.tif" ContentType="image/tiff"/>
  <Override PartName="/ppt/media/image28.tif" ContentType="image/tiff"/>
  <Override PartName="/ppt/media/image29.png" ContentType="image/png"/>
  <Override PartName="/ppt/media/image31.gif" ContentType="image/gif"/>
  <Override PartName="/ppt/media/image34.tif" ContentType="image/tiff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F73CB8E9-D6C4-458A-9DCB-A08D57A5756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hyperlink" Target="https://idyll.pub/post/dimensionality-reduction-293e465c2a3443e8941b016d/" TargetMode="External"/><Relationship Id="rId2" Type="http://schemas.openxmlformats.org/officeDocument/2006/relationships/slide" Target="../slides/slide17.xml"/><Relationship Id="rId3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hyperlink" Target="https://idyll.pub/post/dimensionality-reduction-293e465c2a3443e8941b016d/" TargetMode="External"/><Relationship Id="rId2" Type="http://schemas.openxmlformats.org/officeDocument/2006/relationships/slide" Target="../slides/slide2.xml"/><Relationship Id="rId3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hyperlink" Target="https://www.visiondummy.com/2014/05/feature-extraction-using-pca/" TargetMode="External"/><Relationship Id="rId2" Type="http://schemas.openxmlformats.org/officeDocument/2006/relationships/slide" Target="../slides/slide22.xml"/><Relationship Id="rId3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hyperlink" Target="https://mlexplained.com/2018/09/14/paper-dissected-visualizing-data-using-t-sne-explained/" TargetMode="External"/><Relationship Id="rId2" Type="http://schemas.openxmlformats.org/officeDocument/2006/relationships/slide" Target="../slides/slide26.xml"/><Relationship Id="rId3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E969AF7-BB41-4AA7-83B8-E875FC721B45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https://idyll.pub/post/dimensionality-reduction-293e465c2a3443e8941b016d/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53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9874C04-25FE-45EF-BB44-CC609FD8C1A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https://idyll.pub/post/dimensionality-reduction-293e465c2a3443e8941b016d/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44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2EFADC5-CD02-4025-9826-87C05BD047E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https://www.visiondummy.com/2014/05/feature-extraction-using-pca/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6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F58CCDE-628F-4E74-A008-DA792B0DE69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+mn-ea"/>
              </a:rPr>
              <a:t>The crowding problem basically comes from the 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+mn-ea"/>
              </a:rPr>
              <a:t>curse of dimensionality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+mn-ea"/>
              </a:rPr>
              <a:t>. In high dimensional space, the surface of a sphere grows much more quickly with its radius compared to a sphere in low dimensional space (search “curse of dimensionality” for more details). This means that high-dimensional spaces can have many points at a medium distance from a certain point.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59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FCF4392-615E-493C-9D1F-6D34D8ECFF6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https://mlexplained.com/2018/09/14/paper-dissected-visualizing-data-using-t-sne-explained/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2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9F19AE9-BEB7-4A08-8A9C-E2147AD79A3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47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F76BE46-37A5-405F-B0C7-D9F08BC5443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Right hand side shows different inti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0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D55276A-0C1A-4BFB-ABC0-68730879C66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853416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304920" y="3882240"/>
            <a:ext cx="853416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7840" y="129528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304920" y="388224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7840" y="388224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27478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190680" y="1295280"/>
            <a:ext cx="27478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76080" y="1295280"/>
            <a:ext cx="27478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304920" y="3882240"/>
            <a:ext cx="27478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190680" y="3882240"/>
            <a:ext cx="27478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76080" y="3882240"/>
            <a:ext cx="27478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304920" y="1295280"/>
            <a:ext cx="8534160" cy="495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8534160" cy="495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4164480" cy="495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7840" y="1295280"/>
            <a:ext cx="4164480" cy="495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2590920" y="10080"/>
            <a:ext cx="6476760" cy="4238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7840" y="1295280"/>
            <a:ext cx="4164480" cy="495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304920" y="388224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304920" y="1295280"/>
            <a:ext cx="8534160" cy="495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4164480" cy="495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7840" y="129528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7840" y="388224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7840" y="129528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304920" y="3882240"/>
            <a:ext cx="853416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853416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04920" y="3882240"/>
            <a:ext cx="853416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7840" y="129528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304920" y="388224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77840" y="388224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27478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190680" y="1295280"/>
            <a:ext cx="27478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76080" y="1295280"/>
            <a:ext cx="27478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304920" y="3882240"/>
            <a:ext cx="27478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190680" y="3882240"/>
            <a:ext cx="27478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76080" y="3882240"/>
            <a:ext cx="27478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304920" y="1295280"/>
            <a:ext cx="8534160" cy="495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8534160" cy="495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4164480" cy="495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7840" y="1295280"/>
            <a:ext cx="4164480" cy="495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8534160" cy="495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2590920" y="10080"/>
            <a:ext cx="6476760" cy="4238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7840" y="1295280"/>
            <a:ext cx="4164480" cy="495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304920" y="388224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4164480" cy="495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7840" y="129528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7840" y="388224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7840" y="129528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304920" y="3882240"/>
            <a:ext cx="853416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853416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304920" y="3882240"/>
            <a:ext cx="853416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7840" y="129528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304920" y="388224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677840" y="388224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27478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3190680" y="1295280"/>
            <a:ext cx="27478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76080" y="1295280"/>
            <a:ext cx="27478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304920" y="3882240"/>
            <a:ext cx="27478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3190680" y="3882240"/>
            <a:ext cx="27478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6076080" y="3882240"/>
            <a:ext cx="27478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304920" y="1295280"/>
            <a:ext cx="8534160" cy="495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8534160" cy="495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4164480" cy="495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7840" y="1295280"/>
            <a:ext cx="4164480" cy="495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4164480" cy="495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7840" y="1295280"/>
            <a:ext cx="4164480" cy="495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2590920" y="10080"/>
            <a:ext cx="6476760" cy="4238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7840" y="1295280"/>
            <a:ext cx="4164480" cy="495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304920" y="388224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4164480" cy="495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7840" y="129528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677840" y="388224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7840" y="129528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304920" y="3882240"/>
            <a:ext cx="853416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853416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304920" y="3882240"/>
            <a:ext cx="853416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7840" y="129528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304920" y="388224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4677840" y="388224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27478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3190680" y="1295280"/>
            <a:ext cx="27478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6076080" y="1295280"/>
            <a:ext cx="27478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304920" y="3882240"/>
            <a:ext cx="27478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body"/>
          </p:nvPr>
        </p:nvSpPr>
        <p:spPr>
          <a:xfrm>
            <a:off x="3190680" y="3882240"/>
            <a:ext cx="27478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 type="body"/>
          </p:nvPr>
        </p:nvSpPr>
        <p:spPr>
          <a:xfrm>
            <a:off x="6076080" y="3882240"/>
            <a:ext cx="27478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2590920" y="10080"/>
            <a:ext cx="6476760" cy="4238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7840" y="1295280"/>
            <a:ext cx="4164480" cy="495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304920" y="388224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4164480" cy="495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7840" y="129528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7840" y="388224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7840" y="1295280"/>
            <a:ext cx="416448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304920" y="3882240"/>
            <a:ext cx="853416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9145080" cy="685908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r>
              <a:rPr b="0" lang="en-US" sz="4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Click to edit Master title style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/>
          </p:nvPr>
        </p:nvSpPr>
        <p:spPr>
          <a:xfrm>
            <a:off x="685800" y="6248520"/>
            <a:ext cx="1904760" cy="4568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C57B4CEC-DE14-45B0-BD60-3C0918492978}" type="datetime1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08/14/2019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/>
          </p:nvPr>
        </p:nvSpPr>
        <p:spPr>
          <a:xfrm>
            <a:off x="3124080" y="6248520"/>
            <a:ext cx="2895120" cy="456840"/>
          </a:xfrm>
          <a:prstGeom prst="rect">
            <a:avLst/>
          </a:prstGeom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Rice Data Science Bootcamp 2019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E970C4DB-6B0F-403F-BCF0-C755AD4A728C}" type="slidenum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9145080" cy="6859080"/>
          </a:xfrm>
          <a:prstGeom prst="rect">
            <a:avLst/>
          </a:prstGeom>
          <a:ln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2590920" y="10080"/>
            <a:ext cx="6476760" cy="91404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Click to edit Master title style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8534160" cy="4952520"/>
          </a:xfrm>
          <a:prstGeom prst="rect">
            <a:avLst/>
          </a:prstGeom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/>
          </p:nvPr>
        </p:nvSpPr>
        <p:spPr>
          <a:xfrm>
            <a:off x="308160" y="6400800"/>
            <a:ext cx="19047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DEED889F-EE13-47E8-A962-E751254A7A54}" type="datetime1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08/14/2019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ftr"/>
          </p:nvPr>
        </p:nvSpPr>
        <p:spPr>
          <a:xfrm>
            <a:off x="2590920" y="6400800"/>
            <a:ext cx="4038120" cy="304560"/>
          </a:xfrm>
          <a:prstGeom prst="rect">
            <a:avLst/>
          </a:prstGeom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Rice Data Science Bootcamp 2019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sldNum"/>
          </p:nvPr>
        </p:nvSpPr>
        <p:spPr>
          <a:xfrm>
            <a:off x="6934320" y="6390720"/>
            <a:ext cx="1904760" cy="30456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E213C44A-28E4-49DC-910E-C32BE19EFED7}" type="slidenum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9145080" cy="6859080"/>
          </a:xfrm>
          <a:prstGeom prst="rect">
            <a:avLst/>
          </a:prstGeom>
          <a:ln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2590920" y="76320"/>
            <a:ext cx="6400440" cy="91404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Click to edit Master title style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dt"/>
          </p:nvPr>
        </p:nvSpPr>
        <p:spPr>
          <a:xfrm>
            <a:off x="152280" y="6385320"/>
            <a:ext cx="1904760" cy="3200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C50772D7-7712-45D4-AD4D-C520379696EE}" type="datetime1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08/14/2019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ftr"/>
          </p:nvPr>
        </p:nvSpPr>
        <p:spPr>
          <a:xfrm>
            <a:off x="2590920" y="6400800"/>
            <a:ext cx="4038120" cy="304560"/>
          </a:xfrm>
          <a:prstGeom prst="rect">
            <a:avLst/>
          </a:prstGeom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Rice Data Science Bootcamp 2019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sldNum"/>
          </p:nvPr>
        </p:nvSpPr>
        <p:spPr>
          <a:xfrm>
            <a:off x="7077960" y="6400800"/>
            <a:ext cx="1904760" cy="32004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D5AD1CBC-5829-440A-B620-E1C4FC18C486}" type="slidenum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9145080" cy="6859080"/>
          </a:xfrm>
          <a:prstGeom prst="rect">
            <a:avLst/>
          </a:prstGeom>
          <a:ln>
            <a:noFill/>
          </a:ln>
        </p:spPr>
      </p:pic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2514600" y="0"/>
            <a:ext cx="6552720" cy="99036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Click to edit Master title style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304920" y="1295280"/>
            <a:ext cx="4190760" cy="495252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48320" y="1295280"/>
            <a:ext cx="4190760" cy="495252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dt"/>
          </p:nvPr>
        </p:nvSpPr>
        <p:spPr>
          <a:xfrm>
            <a:off x="304920" y="6400800"/>
            <a:ext cx="19047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9E57993A-A14D-4F92-BB43-3ECE9ABD13CE}" type="datetime1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08/14/2019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ftr"/>
          </p:nvPr>
        </p:nvSpPr>
        <p:spPr>
          <a:xfrm>
            <a:off x="2590920" y="6400800"/>
            <a:ext cx="3962160" cy="304560"/>
          </a:xfrm>
          <a:prstGeom prst="rect">
            <a:avLst/>
          </a:prstGeom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Rice Data Science Bootcamp 2019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 type="sldNum"/>
          </p:nvPr>
        </p:nvSpPr>
        <p:spPr>
          <a:xfrm>
            <a:off x="6934320" y="6400800"/>
            <a:ext cx="1904760" cy="30456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7D66389E-68A3-43B3-82A6-C9ED1AAF0A29}" type="slidenum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tif"/><Relationship Id="rId2" Type="http://schemas.openxmlformats.org/officeDocument/2006/relationships/image" Target="../media/image13.tif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tif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tif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tif"/><Relationship Id="rId2" Type="http://schemas.openxmlformats.org/officeDocument/2006/relationships/image" Target="../media/image17.tif"/><Relationship Id="rId3" Type="http://schemas.openxmlformats.org/officeDocument/2006/relationships/image" Target="../media/image18.tif"/><Relationship Id="rId4" Type="http://schemas.openxmlformats.org/officeDocument/2006/relationships/slideLayout" Target="../slideLayouts/slideLayout40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tif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tif"/><Relationship Id="rId2" Type="http://schemas.openxmlformats.org/officeDocument/2006/relationships/image" Target="../media/image21.tif"/><Relationship Id="rId3" Type="http://schemas.openxmlformats.org/officeDocument/2006/relationships/image" Target="../media/image22.tif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tif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tif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tif"/><Relationship Id="rId2" Type="http://schemas.openxmlformats.org/officeDocument/2006/relationships/image" Target="../media/image26.tif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tif"/><Relationship Id="rId2" Type="http://schemas.openxmlformats.org/officeDocument/2006/relationships/image" Target="../media/image28.tif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gif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ti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idyll.pub/post/dimensionality-reduction-293e465c2a3443e8941b016d/" TargetMode="External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t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tif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tif"/><Relationship Id="rId2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tif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tif"/><Relationship Id="rId2" Type="http://schemas.openxmlformats.org/officeDocument/2006/relationships/image" Target="../media/image10.ti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tif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Rice Data Science Bootcamp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TextShape 2"/>
          <p:cNvSpPr txBox="1"/>
          <p:nvPr/>
        </p:nvSpPr>
        <p:spPr>
          <a:xfrm>
            <a:off x="914400" y="3886200"/>
            <a:ext cx="7086240" cy="1752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Instructor: Natalie Berestovsky, PhD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Anadarko Petroleum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7" name="TextShape 3"/>
          <p:cNvSpPr txBox="1"/>
          <p:nvPr/>
        </p:nvSpPr>
        <p:spPr>
          <a:xfrm>
            <a:off x="68580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01535998-42E6-4602-B0B5-6E63C996A5B5}" type="datetime1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08/14/2019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78" name="TextShape 4"/>
          <p:cNvSpPr txBox="1"/>
          <p:nvPr/>
        </p:nvSpPr>
        <p:spPr>
          <a:xfrm>
            <a:off x="3124080" y="624852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Rice Data Science Bootcamp 2019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9" name="TextShape 5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5FC0475C-776D-4261-B95B-636C78B12EF9}" type="slidenum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2590920" y="10080"/>
            <a:ext cx="647676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Hierarchical clustering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7" name="Content Placeholder 6" descr=""/>
          <p:cNvPicPr/>
          <p:nvPr/>
        </p:nvPicPr>
        <p:blipFill>
          <a:blip r:embed="rId1"/>
          <a:stretch/>
        </p:blipFill>
        <p:spPr>
          <a:xfrm>
            <a:off x="130680" y="1828800"/>
            <a:ext cx="6057360" cy="3047760"/>
          </a:xfrm>
          <a:prstGeom prst="rect">
            <a:avLst/>
          </a:prstGeom>
          <a:ln>
            <a:noFill/>
          </a:ln>
        </p:spPr>
      </p:pic>
      <p:sp>
        <p:nvSpPr>
          <p:cNvPr id="228" name="TextShape 2"/>
          <p:cNvSpPr txBox="1"/>
          <p:nvPr/>
        </p:nvSpPr>
        <p:spPr>
          <a:xfrm>
            <a:off x="308160" y="640080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45EAC4C9-6DED-4845-AAD8-BAD6D0575635}" type="datetime1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08/14/2019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29" name="TextShape 3"/>
          <p:cNvSpPr txBox="1"/>
          <p:nvPr/>
        </p:nvSpPr>
        <p:spPr>
          <a:xfrm>
            <a:off x="2590920" y="6400800"/>
            <a:ext cx="403812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Rice Data Science Bootcamp 2019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0" name="TextShape 4"/>
          <p:cNvSpPr txBox="1"/>
          <p:nvPr/>
        </p:nvSpPr>
        <p:spPr>
          <a:xfrm>
            <a:off x="6934320" y="639072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F1590825-F538-4E72-AF42-9C7ABD1E9934}" type="slidenum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231" name="Picture 9" descr=""/>
          <p:cNvPicPr/>
          <p:nvPr/>
        </p:nvPicPr>
        <p:blipFill>
          <a:blip r:embed="rId2"/>
          <a:stretch/>
        </p:blipFill>
        <p:spPr>
          <a:xfrm>
            <a:off x="6172920" y="1371600"/>
            <a:ext cx="2869920" cy="430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2590920" y="10080"/>
            <a:ext cx="647676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Hierarchical clustering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308160" y="640080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63FFB93C-3475-4C26-9477-822707E3E84A}" type="datetime1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08/14/2019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34" name="TextShape 3"/>
          <p:cNvSpPr txBox="1"/>
          <p:nvPr/>
        </p:nvSpPr>
        <p:spPr>
          <a:xfrm>
            <a:off x="2590920" y="6400800"/>
            <a:ext cx="403812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Rice Data Science Bootcamp 2019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5" name="TextShape 4"/>
          <p:cNvSpPr txBox="1"/>
          <p:nvPr/>
        </p:nvSpPr>
        <p:spPr>
          <a:xfrm>
            <a:off x="6934320" y="639072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50F6AEBE-FA9A-4E2B-A8EA-1CB4998D4521}" type="slidenum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36" name="TextShape 5"/>
          <p:cNvSpPr txBox="1"/>
          <p:nvPr/>
        </p:nvSpPr>
        <p:spPr>
          <a:xfrm>
            <a:off x="15480" y="1229040"/>
            <a:ext cx="3481920" cy="51613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30000"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Leaf for each observation.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As we move up the tree, similar leaves begin to fuse into branches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Observations that fuse near the top of the tree, can be quite different.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lower in the tree fusions occur, the more similar the groups of observations are to each other.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7" name="Picture 12" descr=""/>
          <p:cNvPicPr/>
          <p:nvPr/>
        </p:nvPicPr>
        <p:blipFill>
          <a:blip r:embed="rId1"/>
          <a:stretch/>
        </p:blipFill>
        <p:spPr>
          <a:xfrm>
            <a:off x="3513240" y="1284840"/>
            <a:ext cx="5549400" cy="3441240"/>
          </a:xfrm>
          <a:prstGeom prst="rect">
            <a:avLst/>
          </a:prstGeom>
          <a:ln>
            <a:noFill/>
          </a:ln>
        </p:spPr>
      </p:pic>
      <p:sp>
        <p:nvSpPr>
          <p:cNvPr id="238" name="CustomShape 6"/>
          <p:cNvSpPr/>
          <p:nvPr/>
        </p:nvSpPr>
        <p:spPr>
          <a:xfrm>
            <a:off x="3805200" y="5379120"/>
            <a:ext cx="5257440" cy="71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 fontScale="18000"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Height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of fusions indicate how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similar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objects are. </a:t>
            </a:r>
            <a:endParaRPr b="0" lang="en-US" sz="32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Horizontal axis does not indicate anything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2590920" y="10080"/>
            <a:ext cx="647676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Agglomerative Clustering 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308160" y="1195200"/>
            <a:ext cx="8759160" cy="2149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31000"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Begin with every observation representing a singleton cluster.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At each step, merge two “closest” clusters into one cluster and reduce the number of clusters by one.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Need a measure of dissimilarity between two clusters - called </a:t>
            </a:r>
            <a:r>
              <a:rPr b="0" lang="en-US" sz="32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linkages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TextShape 3"/>
          <p:cNvSpPr txBox="1"/>
          <p:nvPr/>
        </p:nvSpPr>
        <p:spPr>
          <a:xfrm>
            <a:off x="308160" y="640080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39B6B169-9288-4DE5-A552-3FDDB1B6A168}" type="datetime1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08/14/2019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42" name="TextShape 4"/>
          <p:cNvSpPr txBox="1"/>
          <p:nvPr/>
        </p:nvSpPr>
        <p:spPr>
          <a:xfrm>
            <a:off x="2590920" y="6400800"/>
            <a:ext cx="403812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Rice Data Science Bootcamp 2019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3" name="TextShape 5"/>
          <p:cNvSpPr txBox="1"/>
          <p:nvPr/>
        </p:nvSpPr>
        <p:spPr>
          <a:xfrm>
            <a:off x="6934320" y="639072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8D19B43E-8556-4DF4-8D64-B067D9FE4DF6}" type="slidenum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244" name="Picture 6" descr=""/>
          <p:cNvPicPr/>
          <p:nvPr/>
        </p:nvPicPr>
        <p:blipFill>
          <a:blip r:embed="rId1"/>
          <a:stretch/>
        </p:blipFill>
        <p:spPr>
          <a:xfrm>
            <a:off x="1523880" y="3200400"/>
            <a:ext cx="6648120" cy="2995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2514600" y="0"/>
            <a:ext cx="6552720" cy="9903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Linkage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TextShape 2"/>
          <p:cNvSpPr txBox="1"/>
          <p:nvPr/>
        </p:nvSpPr>
        <p:spPr>
          <a:xfrm>
            <a:off x="152280" y="1295280"/>
            <a:ext cx="2931840" cy="22856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ＭＳ Ｐゴシック"/>
              </a:rPr>
              <a:t>Single linkage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distance between two clusters is defined as the </a:t>
            </a:r>
            <a:r>
              <a:rPr b="0" i="1" lang="en-US" sz="18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shortest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distance between two points in each cluster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TextShape 3"/>
          <p:cNvSpPr txBox="1"/>
          <p:nvPr/>
        </p:nvSpPr>
        <p:spPr>
          <a:xfrm>
            <a:off x="5902920" y="1273680"/>
            <a:ext cx="3276360" cy="22856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ＭＳ Ｐゴシック"/>
              </a:rPr>
              <a:t>Average linkage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distance between two clusters is defined as the </a:t>
            </a:r>
            <a:r>
              <a:rPr b="0" i="1" lang="en-US" sz="18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average distance between each point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 one cluster to every point in the other cluster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TextShape 4"/>
          <p:cNvSpPr txBox="1"/>
          <p:nvPr/>
        </p:nvSpPr>
        <p:spPr>
          <a:xfrm>
            <a:off x="304920" y="640080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5B7A40D5-BC3F-483E-A165-A4C8CD2A964B}" type="datetime1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08/14/2019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49" name="TextShape 5"/>
          <p:cNvSpPr txBox="1"/>
          <p:nvPr/>
        </p:nvSpPr>
        <p:spPr>
          <a:xfrm>
            <a:off x="2590920" y="6400800"/>
            <a:ext cx="39621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Rice Data Science Bootcamp 2019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50" name="TextShape 6"/>
          <p:cNvSpPr txBox="1"/>
          <p:nvPr/>
        </p:nvSpPr>
        <p:spPr>
          <a:xfrm>
            <a:off x="6934320" y="640080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2A4C7A76-6FC9-473F-AF9C-29676FF953D9}" type="slidenum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51" name="CustomShape 7"/>
          <p:cNvSpPr/>
          <p:nvPr/>
        </p:nvSpPr>
        <p:spPr>
          <a:xfrm>
            <a:off x="3009960" y="1273680"/>
            <a:ext cx="2856960" cy="21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ＭＳ Ｐゴシック"/>
              </a:rPr>
              <a:t>Complete linkage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distance between two clusters is defined as the </a:t>
            </a:r>
            <a:r>
              <a:rPr b="0" i="1" lang="en-US" sz="18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longest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distance between two points in each cluster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2" name="Picture 9" descr=""/>
          <p:cNvPicPr/>
          <p:nvPr/>
        </p:nvPicPr>
        <p:blipFill>
          <a:blip r:embed="rId1"/>
          <a:stretch/>
        </p:blipFill>
        <p:spPr>
          <a:xfrm>
            <a:off x="392760" y="3683160"/>
            <a:ext cx="2350080" cy="1955160"/>
          </a:xfrm>
          <a:prstGeom prst="rect">
            <a:avLst/>
          </a:prstGeom>
          <a:ln>
            <a:noFill/>
          </a:ln>
        </p:spPr>
      </p:pic>
      <p:pic>
        <p:nvPicPr>
          <p:cNvPr id="253" name="Picture 10" descr=""/>
          <p:cNvPicPr/>
          <p:nvPr/>
        </p:nvPicPr>
        <p:blipFill>
          <a:blip r:embed="rId2"/>
          <a:stretch/>
        </p:blipFill>
        <p:spPr>
          <a:xfrm>
            <a:off x="3192840" y="3527640"/>
            <a:ext cx="2502360" cy="2118960"/>
          </a:xfrm>
          <a:prstGeom prst="rect">
            <a:avLst/>
          </a:prstGeom>
          <a:ln>
            <a:noFill/>
          </a:ln>
        </p:spPr>
      </p:pic>
      <p:pic>
        <p:nvPicPr>
          <p:cNvPr id="254" name="Picture 11" descr=""/>
          <p:cNvPicPr/>
          <p:nvPr/>
        </p:nvPicPr>
        <p:blipFill>
          <a:blip r:embed="rId3"/>
          <a:stretch/>
        </p:blipFill>
        <p:spPr>
          <a:xfrm>
            <a:off x="5946120" y="3559680"/>
            <a:ext cx="2892600" cy="2189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2590920" y="10080"/>
            <a:ext cx="647676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Linkage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TextShape 2"/>
          <p:cNvSpPr txBox="1"/>
          <p:nvPr/>
        </p:nvSpPr>
        <p:spPr>
          <a:xfrm>
            <a:off x="308160" y="640080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1A017A11-0F68-4C4C-B35F-9DFD1CEB9D4D}" type="datetime1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08/14/2019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57" name="TextShape 3"/>
          <p:cNvSpPr txBox="1"/>
          <p:nvPr/>
        </p:nvSpPr>
        <p:spPr>
          <a:xfrm>
            <a:off x="2590920" y="6400800"/>
            <a:ext cx="403812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Rice Data Science Bootcamp 2019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58" name="TextShape 4"/>
          <p:cNvSpPr txBox="1"/>
          <p:nvPr/>
        </p:nvSpPr>
        <p:spPr>
          <a:xfrm>
            <a:off x="6934320" y="639072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FE9B5245-FD22-4DCB-88BE-EC50BDE70397}" type="slidenum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259" name="Picture 7" descr=""/>
          <p:cNvPicPr/>
          <p:nvPr/>
        </p:nvPicPr>
        <p:blipFill>
          <a:blip r:embed="rId1"/>
          <a:stretch/>
        </p:blipFill>
        <p:spPr>
          <a:xfrm>
            <a:off x="560880" y="1064160"/>
            <a:ext cx="8277840" cy="529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2590920" y="10080"/>
            <a:ext cx="647676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Linkage examples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TextShape 2"/>
          <p:cNvSpPr txBox="1"/>
          <p:nvPr/>
        </p:nvSpPr>
        <p:spPr>
          <a:xfrm>
            <a:off x="308160" y="624852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5F3B79C2-2103-44A9-8079-7C890F1F3010}" type="datetime1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08/14/2019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62" name="TextShape 3"/>
          <p:cNvSpPr txBox="1"/>
          <p:nvPr/>
        </p:nvSpPr>
        <p:spPr>
          <a:xfrm>
            <a:off x="2590920" y="6248520"/>
            <a:ext cx="403812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Rice Data Science Bootcamp 2019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63" name="TextShape 4"/>
          <p:cNvSpPr txBox="1"/>
          <p:nvPr/>
        </p:nvSpPr>
        <p:spPr>
          <a:xfrm>
            <a:off x="6934320" y="639072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92FF3CAB-5E73-4117-99C5-9920456D9F63}" type="slidenum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264" name="Picture 6" descr=""/>
          <p:cNvPicPr/>
          <p:nvPr/>
        </p:nvPicPr>
        <p:blipFill>
          <a:blip r:embed="rId1"/>
          <a:stretch/>
        </p:blipFill>
        <p:spPr>
          <a:xfrm>
            <a:off x="308160" y="1051920"/>
            <a:ext cx="6625800" cy="1613160"/>
          </a:xfrm>
          <a:prstGeom prst="rect">
            <a:avLst/>
          </a:prstGeom>
          <a:ln>
            <a:noFill/>
          </a:ln>
        </p:spPr>
      </p:pic>
      <p:pic>
        <p:nvPicPr>
          <p:cNvPr id="265" name="Picture 7" descr=""/>
          <p:cNvPicPr/>
          <p:nvPr/>
        </p:nvPicPr>
        <p:blipFill>
          <a:blip r:embed="rId2"/>
          <a:stretch/>
        </p:blipFill>
        <p:spPr>
          <a:xfrm>
            <a:off x="338040" y="2665440"/>
            <a:ext cx="6625800" cy="1595520"/>
          </a:xfrm>
          <a:prstGeom prst="rect">
            <a:avLst/>
          </a:prstGeom>
          <a:ln>
            <a:noFill/>
          </a:ln>
        </p:spPr>
      </p:pic>
      <p:pic>
        <p:nvPicPr>
          <p:cNvPr id="266" name="Picture 8" descr=""/>
          <p:cNvPicPr/>
          <p:nvPr/>
        </p:nvPicPr>
        <p:blipFill>
          <a:blip r:embed="rId3"/>
          <a:stretch/>
        </p:blipFill>
        <p:spPr>
          <a:xfrm>
            <a:off x="308160" y="4241160"/>
            <a:ext cx="6655680" cy="2006640"/>
          </a:xfrm>
          <a:prstGeom prst="rect">
            <a:avLst/>
          </a:prstGeom>
          <a:ln>
            <a:noFill/>
          </a:ln>
        </p:spPr>
      </p:pic>
      <p:sp>
        <p:nvSpPr>
          <p:cNvPr id="267" name="CustomShape 5"/>
          <p:cNvSpPr/>
          <p:nvPr/>
        </p:nvSpPr>
        <p:spPr>
          <a:xfrm>
            <a:off x="7086600" y="1143000"/>
            <a:ext cx="1828440" cy="28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0000"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Complete linkage often gives comparable cluster sizes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Single linkage is sensitive to outliers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2590920" y="10080"/>
            <a:ext cx="647676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Bi-clustering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TextShape 2"/>
          <p:cNvSpPr txBox="1"/>
          <p:nvPr/>
        </p:nvSpPr>
        <p:spPr>
          <a:xfrm>
            <a:off x="304920" y="1295280"/>
            <a:ext cx="4038120" cy="49525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5000"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Find groups of BOTH observations &amp; features.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Clustering both rows and columns of data matrix.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Applications in Omics data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TextShape 3"/>
          <p:cNvSpPr txBox="1"/>
          <p:nvPr/>
        </p:nvSpPr>
        <p:spPr>
          <a:xfrm>
            <a:off x="308160" y="640080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C26BD903-746C-4652-8A5D-91A44CE6D5A4}" type="datetime1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08/14/2019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71" name="TextShape 4"/>
          <p:cNvSpPr txBox="1"/>
          <p:nvPr/>
        </p:nvSpPr>
        <p:spPr>
          <a:xfrm>
            <a:off x="2590920" y="6400800"/>
            <a:ext cx="403812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Rice Data Science Bootcamp 2019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72" name="TextShape 5"/>
          <p:cNvSpPr txBox="1"/>
          <p:nvPr/>
        </p:nvSpPr>
        <p:spPr>
          <a:xfrm>
            <a:off x="6934320" y="639072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45BE81C0-2ACE-4301-9A6E-479E8FD81DED}" type="slidenum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273" name="Picture 6" descr=""/>
          <p:cNvPicPr/>
          <p:nvPr/>
        </p:nvPicPr>
        <p:blipFill>
          <a:blip r:embed="rId1"/>
          <a:stretch/>
        </p:blipFill>
        <p:spPr>
          <a:xfrm>
            <a:off x="4539600" y="1367640"/>
            <a:ext cx="4438800" cy="442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2590920" y="10080"/>
            <a:ext cx="647676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Supervised vs unsupervised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75" name="Table 2"/>
          <p:cNvGraphicFramePr/>
          <p:nvPr/>
        </p:nvGraphicFramePr>
        <p:xfrm>
          <a:off x="308160" y="1262880"/>
          <a:ext cx="8454600" cy="4604400"/>
        </p:xfrm>
        <a:graphic>
          <a:graphicData uri="http://schemas.openxmlformats.org/drawingml/2006/table">
            <a:tbl>
              <a:tblPr/>
              <a:tblGrid>
                <a:gridCol w="682200"/>
                <a:gridCol w="3809880"/>
                <a:gridCol w="3962520"/>
              </a:tblGrid>
              <a:tr h="43164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0000"/>
                          </a:solidFill>
                          <a:latin typeface="Arial"/>
                          <a:ea typeface="ＭＳ Ｐゴシック"/>
                        </a:rPr>
                        <a:t>Supervised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0000"/>
                          </a:solidFill>
                          <a:latin typeface="Arial"/>
                          <a:ea typeface="ＭＳ Ｐゴシック"/>
                        </a:rPr>
                        <a:t>Unsupervised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47760">
                <a:tc rowSpan="2"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0000"/>
                          </a:solidFill>
                          <a:latin typeface="Arial"/>
                          <a:ea typeface="ＭＳ Ｐゴシック"/>
                        </a:rPr>
                        <a:t>Discrete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i="1" lang="en-US" sz="1800" spc="-1" strike="noStrike">
                          <a:solidFill>
                            <a:srgbClr val="002060"/>
                          </a:solidFill>
                          <a:latin typeface="Arial"/>
                          <a:ea typeface="ＭＳ Ｐゴシック"/>
                        </a:rPr>
                        <a:t>Classification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i="1" lang="en-US" sz="1800" spc="-1" strike="noStrike">
                          <a:solidFill>
                            <a:srgbClr val="002060"/>
                          </a:solidFill>
                          <a:latin typeface="Arial"/>
                          <a:ea typeface="ＭＳ Ｐゴシック"/>
                        </a:rPr>
                        <a:t>Clustering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45692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KNN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Datasets: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i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Wine dataset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K-Means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Hierarchical clustering (Biclustering)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Datasets: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Synthetic data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NCI60 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47760">
                <a:tc rowSpan="2"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0000"/>
                          </a:solidFill>
                          <a:latin typeface="Arial"/>
                          <a:ea typeface="ＭＳ Ｐゴシック"/>
                        </a:rPr>
                        <a:t>Continuous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i="1" lang="en-US" sz="1800" spc="-1" strike="noStrike">
                          <a:solidFill>
                            <a:srgbClr val="002060"/>
                          </a:solidFill>
                          <a:latin typeface="Arial"/>
                          <a:ea typeface="ＭＳ Ｐゴシック"/>
                        </a:rPr>
                        <a:t>Regression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i="1" lang="en-US" sz="1800" spc="-1" strike="noStrike">
                          <a:solidFill>
                            <a:srgbClr val="002060"/>
                          </a:solidFill>
                          <a:latin typeface="Arial"/>
                          <a:ea typeface="ＭＳ Ｐゴシック"/>
                        </a:rPr>
                        <a:t>Dimensionality reduction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62756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Multilinear regression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Ridge regression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Lasso regression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Datasets: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i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Boston housing dataset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i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Synthetic data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Principle Component Analysis (PCA)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Datasets: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Art data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NCI60 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76" name="TextShape 3"/>
          <p:cNvSpPr txBox="1"/>
          <p:nvPr/>
        </p:nvSpPr>
        <p:spPr>
          <a:xfrm>
            <a:off x="308160" y="640080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03C5261C-30A2-4D4F-91F0-9D73AA8498B3}" type="datetime1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08/14/2019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77" name="TextShape 4"/>
          <p:cNvSpPr txBox="1"/>
          <p:nvPr/>
        </p:nvSpPr>
        <p:spPr>
          <a:xfrm>
            <a:off x="2590920" y="6400800"/>
            <a:ext cx="403812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Rice Data Science Bootcamp 2019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78" name="TextShape 5"/>
          <p:cNvSpPr txBox="1"/>
          <p:nvPr/>
        </p:nvSpPr>
        <p:spPr>
          <a:xfrm>
            <a:off x="6934320" y="639072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9BD2180B-4330-4039-9840-6E1086A2D450}" type="slidenum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2590920" y="10080"/>
            <a:ext cx="647676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Dimensionality reduction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TextShape 2"/>
          <p:cNvSpPr txBox="1"/>
          <p:nvPr/>
        </p:nvSpPr>
        <p:spPr>
          <a:xfrm>
            <a:off x="304920" y="1295280"/>
            <a:ext cx="8534160" cy="4952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For Big-Data: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Data visualization difficult!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High degrees of redundancy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Many features may be uninformative.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Dimension Reduction Idea: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Map data into lower-dimensional space that retains important information.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TextShape 3"/>
          <p:cNvSpPr txBox="1"/>
          <p:nvPr/>
        </p:nvSpPr>
        <p:spPr>
          <a:xfrm>
            <a:off x="308160" y="640080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94E34714-C825-4C1B-B075-0843FFDFAB45}" type="datetime1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08/14/2019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82" name="TextShape 4"/>
          <p:cNvSpPr txBox="1"/>
          <p:nvPr/>
        </p:nvSpPr>
        <p:spPr>
          <a:xfrm>
            <a:off x="2590920" y="6400800"/>
            <a:ext cx="403812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Rice Data Science Bootcamp 2019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83" name="TextShape 5"/>
          <p:cNvSpPr txBox="1"/>
          <p:nvPr/>
        </p:nvSpPr>
        <p:spPr>
          <a:xfrm>
            <a:off x="6934320" y="639072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1DECB1FD-46B7-4765-9EA2-7187846C5815}" type="slidenum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2590920" y="10080"/>
            <a:ext cx="647676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Principle Component Analysis (PCA)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TextShape 2"/>
          <p:cNvSpPr txBox="1"/>
          <p:nvPr/>
        </p:nvSpPr>
        <p:spPr>
          <a:xfrm>
            <a:off x="304920" y="4399200"/>
            <a:ext cx="8534160" cy="184860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56000"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Data matrix: X</a:t>
            </a:r>
            <a:r>
              <a:rPr b="0" lang="en-US" sz="3200" spc="-1" strike="noStrike" baseline="-25000">
                <a:solidFill>
                  <a:srgbClr val="000000"/>
                </a:solidFill>
                <a:latin typeface="Arial"/>
                <a:ea typeface="ＭＳ Ｐゴシック"/>
              </a:rPr>
              <a:t>n×p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, n observations and p features.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Find low-dimensional representations that capture most of the variation in the data.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TextShape 3"/>
          <p:cNvSpPr txBox="1"/>
          <p:nvPr/>
        </p:nvSpPr>
        <p:spPr>
          <a:xfrm>
            <a:off x="308160" y="640080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FDF9D991-C3E8-40BA-B43E-2D9D5949EF0E}" type="datetime1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08/14/2019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87" name="TextShape 4"/>
          <p:cNvSpPr txBox="1"/>
          <p:nvPr/>
        </p:nvSpPr>
        <p:spPr>
          <a:xfrm>
            <a:off x="2590920" y="6400800"/>
            <a:ext cx="403812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Rice Data Science Bootcamp 2019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88" name="TextShape 5"/>
          <p:cNvSpPr txBox="1"/>
          <p:nvPr/>
        </p:nvSpPr>
        <p:spPr>
          <a:xfrm>
            <a:off x="6934320" y="639072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FDC31443-077F-4AE9-BB71-2BFCBB132627}" type="slidenum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289" name="Picture 6" descr=""/>
          <p:cNvPicPr/>
          <p:nvPr/>
        </p:nvPicPr>
        <p:blipFill>
          <a:blip r:embed="rId1"/>
          <a:stretch/>
        </p:blipFill>
        <p:spPr>
          <a:xfrm>
            <a:off x="622440" y="1090080"/>
            <a:ext cx="7899120" cy="314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2590920" y="10080"/>
            <a:ext cx="647676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Supervised vs unsupervised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81" name="Table 2"/>
          <p:cNvGraphicFramePr/>
          <p:nvPr/>
        </p:nvGraphicFramePr>
        <p:xfrm>
          <a:off x="308160" y="1262880"/>
          <a:ext cx="8454600" cy="4604400"/>
        </p:xfrm>
        <a:graphic>
          <a:graphicData uri="http://schemas.openxmlformats.org/drawingml/2006/table">
            <a:tbl>
              <a:tblPr/>
              <a:tblGrid>
                <a:gridCol w="682200"/>
                <a:gridCol w="3809880"/>
                <a:gridCol w="3962520"/>
              </a:tblGrid>
              <a:tr h="43164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0000"/>
                          </a:solidFill>
                          <a:latin typeface="Arial"/>
                          <a:ea typeface="ＭＳ Ｐゴシック"/>
                        </a:rPr>
                        <a:t>Supervised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0000"/>
                          </a:solidFill>
                          <a:latin typeface="Arial"/>
                          <a:ea typeface="ＭＳ Ｐゴシック"/>
                        </a:rPr>
                        <a:t>Unsupervised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47760">
                <a:tc rowSpan="2"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0000"/>
                          </a:solidFill>
                          <a:latin typeface="Arial"/>
                          <a:ea typeface="ＭＳ Ｐゴシック"/>
                        </a:rPr>
                        <a:t>Discrete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i="1" lang="en-US" sz="1800" spc="-1" strike="noStrike">
                          <a:solidFill>
                            <a:srgbClr val="002060"/>
                          </a:solidFill>
                          <a:latin typeface="Arial"/>
                          <a:ea typeface="ＭＳ Ｐゴシック"/>
                        </a:rPr>
                        <a:t>Classification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i="1" lang="en-US" sz="1800" spc="-1" strike="noStrike">
                          <a:solidFill>
                            <a:srgbClr val="002060"/>
                          </a:solidFill>
                          <a:latin typeface="Arial"/>
                          <a:ea typeface="ＭＳ Ｐゴシック"/>
                        </a:rPr>
                        <a:t>Clustering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45692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KNN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Datasets: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i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Wine dataset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K-Means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Hierarchical clustering (Biclustering)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Datasets: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Synthetic data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NCI60 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47760">
                <a:tc rowSpan="2"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0000"/>
                          </a:solidFill>
                          <a:latin typeface="Arial"/>
                          <a:ea typeface="ＭＳ Ｐゴシック"/>
                        </a:rPr>
                        <a:t>Continuous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i="1" lang="en-US" sz="1800" spc="-1" strike="noStrike">
                          <a:solidFill>
                            <a:srgbClr val="002060"/>
                          </a:solidFill>
                          <a:latin typeface="Arial"/>
                          <a:ea typeface="ＭＳ Ｐゴシック"/>
                        </a:rPr>
                        <a:t>Regression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i="1" lang="en-US" sz="1800" spc="-1" strike="noStrike">
                          <a:solidFill>
                            <a:srgbClr val="002060"/>
                          </a:solidFill>
                          <a:latin typeface="Arial"/>
                          <a:ea typeface="ＭＳ Ｐゴシック"/>
                        </a:rPr>
                        <a:t>Dimensionality reduction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62756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Multilinear regression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Ridge regression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Lasso regression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Datasets: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i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Boston housing dataset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i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Synthetic data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Principle Component Analysis (PCA)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Datasets: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Art data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NCI60 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2" name="TextShape 3"/>
          <p:cNvSpPr txBox="1"/>
          <p:nvPr/>
        </p:nvSpPr>
        <p:spPr>
          <a:xfrm>
            <a:off x="308160" y="640080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36DDF348-3208-4D56-A940-CB1E685D086C}" type="datetime1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08/14/2019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83" name="TextShape 4"/>
          <p:cNvSpPr txBox="1"/>
          <p:nvPr/>
        </p:nvSpPr>
        <p:spPr>
          <a:xfrm>
            <a:off x="2590920" y="6400800"/>
            <a:ext cx="403812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Rice Data Science Bootcamp 2019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84" name="TextShape 5"/>
          <p:cNvSpPr txBox="1"/>
          <p:nvPr/>
        </p:nvSpPr>
        <p:spPr>
          <a:xfrm>
            <a:off x="6934320" y="639072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990C11F0-A963-486B-9EE8-B6A92363E50B}" type="slidenum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2590920" y="10080"/>
            <a:ext cx="647676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PCA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TextShape 2"/>
          <p:cNvSpPr txBox="1"/>
          <p:nvPr/>
        </p:nvSpPr>
        <p:spPr>
          <a:xfrm>
            <a:off x="304920" y="1295280"/>
            <a:ext cx="8534160" cy="4921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28000"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What is a good 1D representation for this data?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TextShape 3"/>
          <p:cNvSpPr txBox="1"/>
          <p:nvPr/>
        </p:nvSpPr>
        <p:spPr>
          <a:xfrm>
            <a:off x="308160" y="640080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99F5F9E8-14CC-4030-85F8-2D8587D70B23}" type="datetime1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08/14/2019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93" name="TextShape 4"/>
          <p:cNvSpPr txBox="1"/>
          <p:nvPr/>
        </p:nvSpPr>
        <p:spPr>
          <a:xfrm>
            <a:off x="2590920" y="6400800"/>
            <a:ext cx="403812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Rice Data Science Bootcamp 2019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94" name="TextShape 5"/>
          <p:cNvSpPr txBox="1"/>
          <p:nvPr/>
        </p:nvSpPr>
        <p:spPr>
          <a:xfrm>
            <a:off x="6934320" y="639072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F416C68E-4471-4EC4-B643-2DBFD7763942}" type="slidenum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295" name="Picture 6" descr=""/>
          <p:cNvPicPr/>
          <p:nvPr/>
        </p:nvPicPr>
        <p:blipFill>
          <a:blip r:embed="rId1"/>
          <a:stretch/>
        </p:blipFill>
        <p:spPr>
          <a:xfrm>
            <a:off x="609480" y="2180880"/>
            <a:ext cx="3543120" cy="3530160"/>
          </a:xfrm>
          <a:prstGeom prst="rect">
            <a:avLst/>
          </a:prstGeom>
          <a:ln>
            <a:noFill/>
          </a:ln>
        </p:spPr>
      </p:pic>
      <p:pic>
        <p:nvPicPr>
          <p:cNvPr id="296" name="Picture 7" descr=""/>
          <p:cNvPicPr/>
          <p:nvPr/>
        </p:nvPicPr>
        <p:blipFill>
          <a:blip r:embed="rId2"/>
          <a:stretch/>
        </p:blipFill>
        <p:spPr>
          <a:xfrm>
            <a:off x="4610160" y="2199240"/>
            <a:ext cx="3543120" cy="343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2590920" y="10080"/>
            <a:ext cx="647676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PCA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TextShape 2"/>
          <p:cNvSpPr txBox="1"/>
          <p:nvPr/>
        </p:nvSpPr>
        <p:spPr>
          <a:xfrm>
            <a:off x="228600" y="1295280"/>
            <a:ext cx="8762760" cy="9140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27000"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Find line that maximizes the variance of the data projected onto the line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Subsequent components orthogonal (perpendicular).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TextShape 3"/>
          <p:cNvSpPr txBox="1"/>
          <p:nvPr/>
        </p:nvSpPr>
        <p:spPr>
          <a:xfrm>
            <a:off x="308160" y="640080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837F01FC-652D-4D89-8083-3AC28B638C1F}" type="datetime1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08/14/2019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300" name="TextShape 4"/>
          <p:cNvSpPr txBox="1"/>
          <p:nvPr/>
        </p:nvSpPr>
        <p:spPr>
          <a:xfrm>
            <a:off x="2590920" y="6400800"/>
            <a:ext cx="403812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Rice Data Science Bootcamp 2019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01" name="TextShape 5"/>
          <p:cNvSpPr txBox="1"/>
          <p:nvPr/>
        </p:nvSpPr>
        <p:spPr>
          <a:xfrm>
            <a:off x="6934320" y="639072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B52FC849-3D03-4C21-AB50-67A7EA31140E}" type="slidenum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302" name="Picture 6" descr=""/>
          <p:cNvPicPr/>
          <p:nvPr/>
        </p:nvPicPr>
        <p:blipFill>
          <a:blip r:embed="rId1"/>
          <a:stretch/>
        </p:blipFill>
        <p:spPr>
          <a:xfrm>
            <a:off x="346320" y="2376000"/>
            <a:ext cx="3733560" cy="3703680"/>
          </a:xfrm>
          <a:prstGeom prst="rect">
            <a:avLst/>
          </a:prstGeom>
          <a:ln>
            <a:noFill/>
          </a:ln>
        </p:spPr>
      </p:pic>
      <p:pic>
        <p:nvPicPr>
          <p:cNvPr id="303" name="Picture 7" descr=""/>
          <p:cNvPicPr/>
          <p:nvPr/>
        </p:nvPicPr>
        <p:blipFill>
          <a:blip r:embed="rId2"/>
          <a:stretch/>
        </p:blipFill>
        <p:spPr>
          <a:xfrm>
            <a:off x="4686480" y="2415240"/>
            <a:ext cx="3885840" cy="3625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2590920" y="10080"/>
            <a:ext cx="647676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PCA main idea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TextShape 2"/>
          <p:cNvSpPr txBox="1"/>
          <p:nvPr/>
        </p:nvSpPr>
        <p:spPr>
          <a:xfrm>
            <a:off x="308160" y="5715000"/>
            <a:ext cx="8229240" cy="6854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11000"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PCA minimizes orthogonal projection onto line: z = v</a:t>
            </a:r>
            <a:r>
              <a:rPr b="0" lang="en-US" sz="3200" spc="-1" strike="noStrike" baseline="-25000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x</a:t>
            </a:r>
            <a:r>
              <a:rPr b="0" lang="en-US" sz="3200" spc="-1" strike="noStrike" baseline="-25000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+v</a:t>
            </a:r>
            <a:r>
              <a:rPr b="0" lang="en-US" sz="3200" spc="-1" strike="noStrike" baseline="-25000">
                <a:solidFill>
                  <a:srgbClr val="000000"/>
                </a:solidFill>
                <a:latin typeface="Arial"/>
                <a:ea typeface="ＭＳ Ｐゴシック"/>
              </a:rPr>
              <a:t>2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x</a:t>
            </a:r>
            <a:r>
              <a:rPr b="0" lang="en-US" sz="3200" spc="-1" strike="noStrike" baseline="-25000">
                <a:solidFill>
                  <a:srgbClr val="000000"/>
                </a:solidFill>
                <a:latin typeface="Arial"/>
                <a:ea typeface="ＭＳ Ｐゴシック"/>
              </a:rPr>
              <a:t>2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Note: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Not same as OLS (ordinary least squares) which minimizes projection of y onto x!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TextShape 3"/>
          <p:cNvSpPr txBox="1"/>
          <p:nvPr/>
        </p:nvSpPr>
        <p:spPr>
          <a:xfrm>
            <a:off x="308160" y="640080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738451D5-B7FC-45CB-AD3A-D92B7950D332}" type="datetime1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08/14/2019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307" name="TextShape 4"/>
          <p:cNvSpPr txBox="1"/>
          <p:nvPr/>
        </p:nvSpPr>
        <p:spPr>
          <a:xfrm>
            <a:off x="2590920" y="6400800"/>
            <a:ext cx="403812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Rice Data Science Bootcamp 2019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08" name="TextShape 5"/>
          <p:cNvSpPr txBox="1"/>
          <p:nvPr/>
        </p:nvSpPr>
        <p:spPr>
          <a:xfrm>
            <a:off x="6934320" y="639072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2AF25EEE-A923-48CC-AC11-170E5CC4B6BC}" type="slidenum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309" name="Picture 6" descr=""/>
          <p:cNvPicPr/>
          <p:nvPr/>
        </p:nvPicPr>
        <p:blipFill>
          <a:blip r:embed="rId1"/>
          <a:stretch/>
        </p:blipFill>
        <p:spPr>
          <a:xfrm>
            <a:off x="516240" y="1152360"/>
            <a:ext cx="3393720" cy="4180680"/>
          </a:xfrm>
          <a:prstGeom prst="rect">
            <a:avLst/>
          </a:prstGeom>
          <a:ln>
            <a:noFill/>
          </a:ln>
        </p:spPr>
      </p:pic>
      <p:pic>
        <p:nvPicPr>
          <p:cNvPr id="310" name="Picture 7" descr=""/>
          <p:cNvPicPr/>
          <p:nvPr/>
        </p:nvPicPr>
        <p:blipFill>
          <a:blip r:embed="rId2"/>
          <a:stretch/>
        </p:blipFill>
        <p:spPr>
          <a:xfrm>
            <a:off x="4870800" y="1076760"/>
            <a:ext cx="3516480" cy="4332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2590920" y="10080"/>
            <a:ext cx="647676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PCA components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TextShape 2"/>
          <p:cNvSpPr txBox="1"/>
          <p:nvPr/>
        </p:nvSpPr>
        <p:spPr>
          <a:xfrm>
            <a:off x="304920" y="4419720"/>
            <a:ext cx="8534160" cy="18284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16000"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</a:t>
            </a:r>
            <a:r>
              <a:rPr b="1" lang="en-US" sz="32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first principal component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accounts for the 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largest possible variance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 in the data set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</a:t>
            </a:r>
            <a:r>
              <a:rPr b="1" lang="en-US" sz="32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second principal component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is calculated in the same way, with the condition that it is uncorrelated with (i.e., 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perpendicular to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) the first principal component and that it accounts for the next highest variance.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This continues until a total of </a:t>
            </a:r>
            <a:r>
              <a:rPr b="1" lang="en-US" sz="32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p principal components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have been calculated, 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equal to the original number of variables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TextShape 3"/>
          <p:cNvSpPr txBox="1"/>
          <p:nvPr/>
        </p:nvSpPr>
        <p:spPr>
          <a:xfrm>
            <a:off x="308160" y="640080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2C85EED6-7604-45CB-9086-6AE6126DD978}" type="datetime1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08/14/2019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314" name="TextShape 4"/>
          <p:cNvSpPr txBox="1"/>
          <p:nvPr/>
        </p:nvSpPr>
        <p:spPr>
          <a:xfrm>
            <a:off x="2590920" y="6400800"/>
            <a:ext cx="403812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Rice Data Science Bootcamp 2019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15" name="TextShape 5"/>
          <p:cNvSpPr txBox="1"/>
          <p:nvPr/>
        </p:nvSpPr>
        <p:spPr>
          <a:xfrm>
            <a:off x="6934320" y="639072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27E9F310-DB7C-4FF7-BE57-E0AE52B597A9}" type="slidenum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316" name="Picture 9" descr=""/>
          <p:cNvPicPr/>
          <p:nvPr/>
        </p:nvPicPr>
        <p:blipFill>
          <a:blip r:embed="rId1"/>
          <a:stretch/>
        </p:blipFill>
        <p:spPr>
          <a:xfrm>
            <a:off x="457200" y="1143000"/>
            <a:ext cx="7695720" cy="307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2590920" y="10080"/>
            <a:ext cx="647676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PCA visualization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TextShape 2"/>
          <p:cNvSpPr txBox="1"/>
          <p:nvPr/>
        </p:nvSpPr>
        <p:spPr>
          <a:xfrm>
            <a:off x="308160" y="640080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1CBA046A-1730-4E33-86A4-2C47D29E8FB1}" type="datetime1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08/14/2019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319" name="TextShape 3"/>
          <p:cNvSpPr txBox="1"/>
          <p:nvPr/>
        </p:nvSpPr>
        <p:spPr>
          <a:xfrm>
            <a:off x="2590920" y="6400800"/>
            <a:ext cx="403812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Rice Data Science Bootcamp 2019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20" name="TextShape 4"/>
          <p:cNvSpPr txBox="1"/>
          <p:nvPr/>
        </p:nvSpPr>
        <p:spPr>
          <a:xfrm>
            <a:off x="6934320" y="639072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D151BE57-FB88-4039-9E0E-554D6790ABE2}" type="slidenum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321" name="Picture 6" descr=""/>
          <p:cNvPicPr/>
          <p:nvPr/>
        </p:nvPicPr>
        <p:blipFill>
          <a:blip r:embed="rId1"/>
          <a:stretch/>
        </p:blipFill>
        <p:spPr>
          <a:xfrm>
            <a:off x="1523880" y="1096200"/>
            <a:ext cx="5714640" cy="5294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2590920" y="10080"/>
            <a:ext cx="647676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PCA drawbacks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TextShape 2"/>
          <p:cNvSpPr txBox="1"/>
          <p:nvPr/>
        </p:nvSpPr>
        <p:spPr>
          <a:xfrm>
            <a:off x="304920" y="1295280"/>
            <a:ext cx="8534160" cy="4952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Linear projections!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TextShape 3"/>
          <p:cNvSpPr txBox="1"/>
          <p:nvPr/>
        </p:nvSpPr>
        <p:spPr>
          <a:xfrm>
            <a:off x="308160" y="640080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F359479F-7143-4941-BBD3-10396B57E76E}" type="datetime1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08/14/2019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325" name="TextShape 4"/>
          <p:cNvSpPr txBox="1"/>
          <p:nvPr/>
        </p:nvSpPr>
        <p:spPr>
          <a:xfrm>
            <a:off x="2590920" y="6400800"/>
            <a:ext cx="403812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Rice Data Science Bootcamp 2019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26" name="TextShape 5"/>
          <p:cNvSpPr txBox="1"/>
          <p:nvPr/>
        </p:nvSpPr>
        <p:spPr>
          <a:xfrm>
            <a:off x="6934320" y="639072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893FB91A-210B-4994-8ECE-FE8BA158A179}" type="slidenum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327" name="Picture 6" descr=""/>
          <p:cNvPicPr/>
          <p:nvPr/>
        </p:nvPicPr>
        <p:blipFill>
          <a:blip r:embed="rId1"/>
          <a:stretch/>
        </p:blipFill>
        <p:spPr>
          <a:xfrm>
            <a:off x="294120" y="2041560"/>
            <a:ext cx="4592880" cy="3520800"/>
          </a:xfrm>
          <a:prstGeom prst="rect">
            <a:avLst/>
          </a:prstGeom>
          <a:ln>
            <a:noFill/>
          </a:ln>
        </p:spPr>
      </p:pic>
      <p:pic>
        <p:nvPicPr>
          <p:cNvPr id="328" name="Picture 7" descr=""/>
          <p:cNvPicPr/>
          <p:nvPr/>
        </p:nvPicPr>
        <p:blipFill>
          <a:blip r:embed="rId2"/>
          <a:stretch/>
        </p:blipFill>
        <p:spPr>
          <a:xfrm>
            <a:off x="5214600" y="2011320"/>
            <a:ext cx="3438360" cy="3292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2590920" y="10080"/>
            <a:ext cx="647676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t-SNE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TextShape 2"/>
          <p:cNvSpPr txBox="1"/>
          <p:nvPr/>
        </p:nvSpPr>
        <p:spPr>
          <a:xfrm>
            <a:off x="304920" y="1295280"/>
            <a:ext cx="8534160" cy="49525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37000"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t-Distributed Stochastic Neighbor Embedding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Laurens van der Maaten, 2008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Step 1: In the high-dimensional space, create a 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probability distribution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 that dictates the relationships between various neighboring points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Step 2: It then tries to 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recreate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 a low dimensional space that follows that probability distribution as best as possible.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“t” in t-SNE comes from the t-distribution, which is the distribution used in Step 2. The “S” and “N” (“stochastic” and “neighbor”) come from the fact that it uses a probability distribution across neighboring points.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TextShape 3"/>
          <p:cNvSpPr txBox="1"/>
          <p:nvPr/>
        </p:nvSpPr>
        <p:spPr>
          <a:xfrm>
            <a:off x="308160" y="640080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8C88B3D8-C7E5-46DC-9F65-C3883338E931}" type="datetime1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08/14/2019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332" name="TextShape 4"/>
          <p:cNvSpPr txBox="1"/>
          <p:nvPr/>
        </p:nvSpPr>
        <p:spPr>
          <a:xfrm>
            <a:off x="2590920" y="6400800"/>
            <a:ext cx="403812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Rice Data Science Bootcamp 2019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3" name="TextShape 5"/>
          <p:cNvSpPr txBox="1"/>
          <p:nvPr/>
        </p:nvSpPr>
        <p:spPr>
          <a:xfrm>
            <a:off x="6934320" y="639072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F113458E-F991-4EBB-9D5C-3F9AD8920060}" type="slidenum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2590920" y="10080"/>
            <a:ext cx="647676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Links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TextShape 2"/>
          <p:cNvSpPr txBox="1"/>
          <p:nvPr/>
        </p:nvSpPr>
        <p:spPr>
          <a:xfrm>
            <a:off x="304920" y="1295280"/>
            <a:ext cx="8534160" cy="4952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 u="sng">
                <a:solidFill>
                  <a:srgbClr val="009999"/>
                </a:solidFill>
                <a:uFillTx/>
                <a:latin typeface="Arial"/>
                <a:ea typeface="ＭＳ Ｐゴシック"/>
                <a:hlinkClick r:id="rId1"/>
              </a:rPr>
              <a:t>https://idyll.pub/post/dimensionality-reduction-293e465c2a3443e8941b016d/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TextShape 3"/>
          <p:cNvSpPr txBox="1"/>
          <p:nvPr/>
        </p:nvSpPr>
        <p:spPr>
          <a:xfrm>
            <a:off x="308160" y="640080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A67EB93C-B1E1-4D20-A37A-E747436823EA}" type="datetime1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08/14/2019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337" name="TextShape 4"/>
          <p:cNvSpPr txBox="1"/>
          <p:nvPr/>
        </p:nvSpPr>
        <p:spPr>
          <a:xfrm>
            <a:off x="2590920" y="6400800"/>
            <a:ext cx="403812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Rice Data Science Bootcamp 2019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8" name="TextShape 5"/>
          <p:cNvSpPr txBox="1"/>
          <p:nvPr/>
        </p:nvSpPr>
        <p:spPr>
          <a:xfrm>
            <a:off x="6934320" y="639072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8EBF4B47-1EC4-452F-BFD3-75895B9883E8}" type="slidenum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2590920" y="10080"/>
            <a:ext cx="647676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Schedule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TextShape 2"/>
          <p:cNvSpPr txBox="1"/>
          <p:nvPr/>
        </p:nvSpPr>
        <p:spPr>
          <a:xfrm>
            <a:off x="304920" y="1295280"/>
            <a:ext cx="8534160" cy="4952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8:00- 10.00 - Intro &amp; Dimension Reduction 10:00 - 10:30 - Break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10:30 - 11:15 - Dimension Reduction contd. 11:15 - 12:00 - Intro to Graphical Models 12:00 - 1:15 - Lunch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1:15 - 2:30 - Clustering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2:30 - 2:45 - Break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2:45 - 3:45 - Clustering contd.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3:45 - 4:00 - Break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4:00 - 5:00 - Unsupervised Learning Lab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TextShape 3"/>
          <p:cNvSpPr txBox="1"/>
          <p:nvPr/>
        </p:nvSpPr>
        <p:spPr>
          <a:xfrm>
            <a:off x="308160" y="640080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D6016E59-E442-4D56-8080-FB63D1AC2EFA}" type="datetime1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08/14/2019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88" name="TextShape 4"/>
          <p:cNvSpPr txBox="1"/>
          <p:nvPr/>
        </p:nvSpPr>
        <p:spPr>
          <a:xfrm>
            <a:off x="2590920" y="6400800"/>
            <a:ext cx="403812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Rice Data Science Bootcamp 2019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89" name="TextShape 5"/>
          <p:cNvSpPr txBox="1"/>
          <p:nvPr/>
        </p:nvSpPr>
        <p:spPr>
          <a:xfrm>
            <a:off x="6934320" y="639072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95F17EEB-F8A0-4C2C-BFC2-CA81147FF016}" type="slidenum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2590920" y="10080"/>
            <a:ext cx="647676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Unsupervised learning </a:t>
            </a:r>
            <a:br/>
            <a:r>
              <a:rPr b="0" lang="en-US" sz="3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best practices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304920" y="1295280"/>
            <a:ext cx="5181120" cy="50950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51000"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 “true” (response) data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Exploratory analysis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Data driven discoveries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Hypothesis generating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Show a data driven discovery is stable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Small changes in data, algorithm, parameter yield similar results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Multiple approaches yield the similar results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Corroborate via existing knowledge / literature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TextShape 3"/>
          <p:cNvSpPr txBox="1"/>
          <p:nvPr/>
        </p:nvSpPr>
        <p:spPr>
          <a:xfrm>
            <a:off x="308160" y="640080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9F3FF337-DE69-434F-9757-035BE4E3910B}" type="datetime1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08/14/2019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93" name="TextShape 4"/>
          <p:cNvSpPr txBox="1"/>
          <p:nvPr/>
        </p:nvSpPr>
        <p:spPr>
          <a:xfrm>
            <a:off x="2590920" y="6400800"/>
            <a:ext cx="403812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Rice Data Science Bootcamp 2019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4" name="TextShape 5"/>
          <p:cNvSpPr txBox="1"/>
          <p:nvPr/>
        </p:nvSpPr>
        <p:spPr>
          <a:xfrm>
            <a:off x="6934320" y="639072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D3E9C5C8-8D79-4B7A-B50E-5749E68C6079}" type="slidenum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195" name="Picture 7" descr=""/>
          <p:cNvPicPr/>
          <p:nvPr/>
        </p:nvPicPr>
        <p:blipFill>
          <a:blip r:embed="rId1"/>
          <a:stretch/>
        </p:blipFill>
        <p:spPr>
          <a:xfrm>
            <a:off x="5029200" y="1143000"/>
            <a:ext cx="4025520" cy="2361960"/>
          </a:xfrm>
          <a:prstGeom prst="rect">
            <a:avLst/>
          </a:prstGeom>
          <a:ln w="19080">
            <a:solidFill>
              <a:srgbClr val="ff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2590920" y="10080"/>
            <a:ext cx="647676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Clustering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TextShape 2"/>
          <p:cNvSpPr txBox="1"/>
          <p:nvPr/>
        </p:nvSpPr>
        <p:spPr>
          <a:xfrm>
            <a:off x="308160" y="640080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A0099A00-311F-4C5D-A8D4-C42C26FD2018}" type="datetime1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08/14/2019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98" name="TextShape 3"/>
          <p:cNvSpPr txBox="1"/>
          <p:nvPr/>
        </p:nvSpPr>
        <p:spPr>
          <a:xfrm>
            <a:off x="2590920" y="6400800"/>
            <a:ext cx="403812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Rice Data Science Bootcamp 2019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9" name="TextShape 4"/>
          <p:cNvSpPr txBox="1"/>
          <p:nvPr/>
        </p:nvSpPr>
        <p:spPr>
          <a:xfrm>
            <a:off x="6934320" y="639072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27720B01-A2A1-4315-ABDE-399B5664796E}" type="slidenum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200" name="Picture 6" descr=""/>
          <p:cNvPicPr/>
          <p:nvPr/>
        </p:nvPicPr>
        <p:blipFill>
          <a:blip r:embed="rId1"/>
          <a:stretch/>
        </p:blipFill>
        <p:spPr>
          <a:xfrm>
            <a:off x="603360" y="1733400"/>
            <a:ext cx="7937280" cy="3390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2590920" y="76320"/>
            <a:ext cx="640044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Clustering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152280" y="6385320"/>
            <a:ext cx="1904760" cy="32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7817533B-B309-4A8D-A29B-689D6EAFA551}" type="datetime1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08/14/2019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03" name="TextShape 3"/>
          <p:cNvSpPr txBox="1"/>
          <p:nvPr/>
        </p:nvSpPr>
        <p:spPr>
          <a:xfrm>
            <a:off x="2590920" y="6400800"/>
            <a:ext cx="403812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Rice Data Science Bootcamp 2019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4" name="TextShape 4"/>
          <p:cNvSpPr txBox="1"/>
          <p:nvPr/>
        </p:nvSpPr>
        <p:spPr>
          <a:xfrm>
            <a:off x="7077960" y="6400800"/>
            <a:ext cx="1904760" cy="32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3CC2D900-24AE-41C0-B0ED-18D37670E7E1}" type="slidenum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205" name="Picture 7" descr=""/>
          <p:cNvPicPr/>
          <p:nvPr/>
        </p:nvPicPr>
        <p:blipFill>
          <a:blip r:embed="rId1"/>
          <a:stretch/>
        </p:blipFill>
        <p:spPr>
          <a:xfrm>
            <a:off x="698400" y="1733400"/>
            <a:ext cx="7746480" cy="377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2590920" y="10080"/>
            <a:ext cx="647676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K Means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TextShape 2"/>
          <p:cNvSpPr txBox="1"/>
          <p:nvPr/>
        </p:nvSpPr>
        <p:spPr>
          <a:xfrm>
            <a:off x="304920" y="1295280"/>
            <a:ext cx="8534160" cy="12949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36000"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Objective: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minimize within cluster dissimilarity W(C)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Using squared Euclidean distance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observations,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K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clusters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Initialize clusters OR centroids randomly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TextShape 3"/>
          <p:cNvSpPr txBox="1"/>
          <p:nvPr/>
        </p:nvSpPr>
        <p:spPr>
          <a:xfrm>
            <a:off x="308160" y="640080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E5BA4426-43A8-46E5-806C-D168A3D0A789}" type="datetime1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08/14/2019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09" name="TextShape 4"/>
          <p:cNvSpPr txBox="1"/>
          <p:nvPr/>
        </p:nvSpPr>
        <p:spPr>
          <a:xfrm>
            <a:off x="2590920" y="6400800"/>
            <a:ext cx="403812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Rice Data Science Bootcamp 2019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0" name="TextShape 5"/>
          <p:cNvSpPr txBox="1"/>
          <p:nvPr/>
        </p:nvSpPr>
        <p:spPr>
          <a:xfrm>
            <a:off x="6934320" y="639072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B757049A-8548-40C8-AB45-44286171F63F}" type="slidenum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211" name="Picture 8" descr=""/>
          <p:cNvPicPr/>
          <p:nvPr/>
        </p:nvPicPr>
        <p:blipFill>
          <a:blip r:embed="rId1"/>
          <a:stretch/>
        </p:blipFill>
        <p:spPr>
          <a:xfrm>
            <a:off x="1403280" y="2755800"/>
            <a:ext cx="6337080" cy="341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2590920" y="10080"/>
            <a:ext cx="647676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K Means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1981080" y="5410080"/>
            <a:ext cx="6857640" cy="9140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26000"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Highly dependent on initialization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Local solution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Good for compact spherical clusters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TextShape 3"/>
          <p:cNvSpPr txBox="1"/>
          <p:nvPr/>
        </p:nvSpPr>
        <p:spPr>
          <a:xfrm>
            <a:off x="308160" y="640080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C41B01EC-7979-49C4-BA80-E064786309C5}" type="datetime1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08/14/2019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15" name="TextShape 4"/>
          <p:cNvSpPr txBox="1"/>
          <p:nvPr/>
        </p:nvSpPr>
        <p:spPr>
          <a:xfrm>
            <a:off x="2590920" y="6400800"/>
            <a:ext cx="403812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Rice Data Science Bootcamp 2019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6" name="TextShape 5"/>
          <p:cNvSpPr txBox="1"/>
          <p:nvPr/>
        </p:nvSpPr>
        <p:spPr>
          <a:xfrm>
            <a:off x="6934320" y="639072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B922F482-995F-4A81-BEB4-E2BD34637843}" type="slidenum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217" name="Picture 6" descr=""/>
          <p:cNvPicPr/>
          <p:nvPr/>
        </p:nvPicPr>
        <p:blipFill>
          <a:blip r:embed="rId1"/>
          <a:stretch/>
        </p:blipFill>
        <p:spPr>
          <a:xfrm>
            <a:off x="152280" y="1066680"/>
            <a:ext cx="4286880" cy="4199400"/>
          </a:xfrm>
          <a:prstGeom prst="rect">
            <a:avLst/>
          </a:prstGeom>
          <a:ln>
            <a:noFill/>
          </a:ln>
        </p:spPr>
      </p:pic>
      <p:pic>
        <p:nvPicPr>
          <p:cNvPr id="218" name="Picture 7" descr=""/>
          <p:cNvPicPr/>
          <p:nvPr/>
        </p:nvPicPr>
        <p:blipFill>
          <a:blip r:embed="rId2"/>
          <a:stretch/>
        </p:blipFill>
        <p:spPr>
          <a:xfrm>
            <a:off x="4639680" y="1066680"/>
            <a:ext cx="4343040" cy="4199400"/>
          </a:xfrm>
          <a:prstGeom prst="rect">
            <a:avLst/>
          </a:prstGeom>
          <a:ln>
            <a:noFill/>
          </a:ln>
        </p:spPr>
      </p:pic>
      <p:sp>
        <p:nvSpPr>
          <p:cNvPr id="219" name="Line 6"/>
          <p:cNvSpPr/>
          <p:nvPr/>
        </p:nvSpPr>
        <p:spPr>
          <a:xfrm>
            <a:off x="4572000" y="1295280"/>
            <a:ext cx="0" cy="4047120"/>
          </a:xfrm>
          <a:prstGeom prst="line">
            <a:avLst/>
          </a:prstGeom>
          <a:ln w="22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2590920" y="10080"/>
            <a:ext cx="647676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Choosing K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304920" y="1295280"/>
            <a:ext cx="8534160" cy="6854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Elbow method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TextShape 3"/>
          <p:cNvSpPr txBox="1"/>
          <p:nvPr/>
        </p:nvSpPr>
        <p:spPr>
          <a:xfrm>
            <a:off x="308160" y="640080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14F751DE-2DFD-4070-A691-0B2DB26178B9}" type="datetime1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08/14/2019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23" name="TextShape 4"/>
          <p:cNvSpPr txBox="1"/>
          <p:nvPr/>
        </p:nvSpPr>
        <p:spPr>
          <a:xfrm>
            <a:off x="2590920" y="6400800"/>
            <a:ext cx="403812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Rice Data Science Bootcamp 2019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24" name="TextShape 5"/>
          <p:cNvSpPr txBox="1"/>
          <p:nvPr/>
        </p:nvSpPr>
        <p:spPr>
          <a:xfrm>
            <a:off x="6934320" y="6390720"/>
            <a:ext cx="1904760" cy="304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B2F39D2B-FAD8-407D-B5B3-DA3D21B8F157}" type="slidenum"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225" name="Picture 7" descr=""/>
          <p:cNvPicPr/>
          <p:nvPr/>
        </p:nvPicPr>
        <p:blipFill>
          <a:blip r:embed="rId1"/>
          <a:stretch/>
        </p:blipFill>
        <p:spPr>
          <a:xfrm>
            <a:off x="1100160" y="1828800"/>
            <a:ext cx="6768720" cy="4431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RiceLogo_whitebak</Template>
  <TotalTime>21638</TotalTime>
  <Application>LibreOffice/6.2.5.2$Windows_X86_64 LibreOffice_project/1ec314fa52f458adc18c4f025c545a4e8b22c159</Application>
  <Words>875</Words>
  <Paragraphs>276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2017-09-12T20:40:53Z</dcterms:created>
  <dc:creator>Robin L. Meeks</dc:creator>
  <dc:description/>
  <dc:language>en-US</dc:language>
  <cp:lastModifiedBy/>
  <cp:lastPrinted>2019-06-25T19:26:12Z</cp:lastPrinted>
  <dcterms:modified xsi:type="dcterms:W3CDTF">2019-08-14T11:44:52Z</dcterms:modified>
  <cp:revision>117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1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8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27</vt:i4>
  </property>
</Properties>
</file>